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73" r:id="rId5"/>
    <p:sldId id="285" r:id="rId6"/>
    <p:sldId id="264" r:id="rId7"/>
    <p:sldId id="266" r:id="rId8"/>
    <p:sldId id="267" r:id="rId9"/>
    <p:sldId id="268" r:id="rId10"/>
    <p:sldId id="269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3" r:id="rId21"/>
    <p:sldId id="281" r:id="rId22"/>
    <p:sldId id="284" r:id="rId23"/>
    <p:sldId id="282" r:id="rId24"/>
    <p:sldId id="270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6/30/2023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8973B8-0506-1A98-4A33-0AC16CE7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VACILANDO</a:t>
            </a:r>
            <a:br>
              <a:rPr lang="en-IN" dirty="0"/>
            </a:br>
            <a:r>
              <a:rPr lang="en-IN" dirty="0"/>
              <a:t>          </a:t>
            </a:r>
            <a:r>
              <a:rPr lang="en-IN" sz="6000" dirty="0"/>
              <a:t>-</a:t>
            </a:r>
            <a:r>
              <a:rPr lang="en-US" sz="4400" dirty="0">
                <a:latin typeface="Harrington" panose="04040505050A02020702" pitchFamily="82" charset="0"/>
              </a:rPr>
              <a:t>A Travelling Guide</a:t>
            </a:r>
            <a:endParaRPr lang="en-IN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D17C1-2587-98DC-40B4-47C50001B3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82241" y="1036067"/>
            <a:ext cx="5597526" cy="622294"/>
          </a:xfrm>
        </p:spPr>
        <p:txBody>
          <a:bodyPr/>
          <a:lstStyle/>
          <a:p>
            <a:r>
              <a:rPr lang="en-IN" sz="2800" dirty="0"/>
              <a:t>MINI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6E546-34E5-8058-2BC9-0E07D4E67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7200" y="4592320"/>
            <a:ext cx="3921760" cy="1950720"/>
          </a:xfrm>
        </p:spPr>
        <p:txBody>
          <a:bodyPr/>
          <a:lstStyle/>
          <a:p>
            <a:r>
              <a:rPr lang="en-IN" sz="2000" dirty="0"/>
              <a:t>Guide : Dr K. Ramachandra Rao</a:t>
            </a:r>
          </a:p>
          <a:p>
            <a:r>
              <a:rPr lang="en-IN" sz="1600" dirty="0"/>
              <a:t>Team Members : 21B01A0569</a:t>
            </a:r>
          </a:p>
          <a:p>
            <a:r>
              <a:rPr lang="en-IN" sz="1600" dirty="0"/>
              <a:t>                              21B01A0579</a:t>
            </a:r>
          </a:p>
          <a:p>
            <a:r>
              <a:rPr lang="en-IN" sz="1600" dirty="0"/>
              <a:t>                              21B01A0598</a:t>
            </a:r>
          </a:p>
          <a:p>
            <a:r>
              <a:rPr lang="en-IN" sz="1600" dirty="0"/>
              <a:t>                             21B01A05B8</a:t>
            </a:r>
          </a:p>
          <a:p>
            <a:r>
              <a:rPr lang="en-IN" sz="1600" dirty="0"/>
              <a:t>                             21B01A05C0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3D07-40BB-C079-3CEA-3861F3B5BDF5}"/>
              </a:ext>
            </a:extLst>
          </p:cNvPr>
          <p:cNvSpPr txBox="1"/>
          <p:nvPr/>
        </p:nvSpPr>
        <p:spPr>
          <a:xfrm>
            <a:off x="1574800" y="426720"/>
            <a:ext cx="890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SHRI VISHNU ENGINEERING COLLEGE FOR WOMEN(AUTONOMOUS) :: BHIMAVARAM</a:t>
            </a:r>
          </a:p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     DEPARTMENT OF COMPUTER SCIENCE &amp; ENGINEERING</a:t>
            </a:r>
            <a:endParaRPr lang="en-IN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8" name="Picture 7" descr="Sri Vishnu Educational Society | Hyderabad">
            <a:extLst>
              <a:ext uri="{FF2B5EF4-FFF2-40B4-BE49-F238E27FC236}">
                <a16:creationId xmlns:a16="http://schemas.microsoft.com/office/drawing/2014/main" id="{62AEB375-BCBA-E209-1648-93E56E1BE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9" y="492410"/>
            <a:ext cx="619761" cy="61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7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F5AB4-F990-936E-0F97-C5DF8B6418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2EFA2-AEDA-3A6E-86F4-079950D3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20" y="812595"/>
            <a:ext cx="7670800" cy="5671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55BCF-EA38-0A47-B2BD-122EA0F97E37}"/>
              </a:ext>
            </a:extLst>
          </p:cNvPr>
          <p:cNvSpPr txBox="1"/>
          <p:nvPr/>
        </p:nvSpPr>
        <p:spPr>
          <a:xfrm>
            <a:off x="345440" y="374391"/>
            <a:ext cx="313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Sequence diagram:</a:t>
            </a:r>
          </a:p>
        </p:txBody>
      </p:sp>
    </p:spTree>
    <p:extLst>
      <p:ext uri="{BB962C8B-B14F-4D97-AF65-F5344CB8AC3E}">
        <p14:creationId xmlns:p14="http://schemas.microsoft.com/office/powerpoint/2010/main" val="400347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83B99-2AA4-5DA1-AD59-CA3F2113E3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6FF46-A3A5-45ED-9DA4-A1A5E6C1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960" y="955040"/>
            <a:ext cx="7473314" cy="5528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2FC21-D945-2953-3A3F-1865192846EB}"/>
              </a:ext>
            </a:extLst>
          </p:cNvPr>
          <p:cNvSpPr txBox="1"/>
          <p:nvPr/>
        </p:nvSpPr>
        <p:spPr>
          <a:xfrm>
            <a:off x="680720" y="518160"/>
            <a:ext cx="374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FF00"/>
                </a:solidFill>
              </a:rPr>
              <a:t>Activity diagram:</a:t>
            </a:r>
          </a:p>
        </p:txBody>
      </p:sp>
    </p:spTree>
    <p:extLst>
      <p:ext uri="{BB962C8B-B14F-4D97-AF65-F5344CB8AC3E}">
        <p14:creationId xmlns:p14="http://schemas.microsoft.com/office/powerpoint/2010/main" val="42584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BAEC7-212F-1C6D-48A5-BB0AED9CC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940318-93AC-431E-8A3A-9BA5B4C6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59" y="374391"/>
            <a:ext cx="4937762" cy="27774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4E881D-5E1E-87B9-8D06-3D890F612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19" y="3413701"/>
            <a:ext cx="4937758" cy="27774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223126-6B65-31B0-A22F-71DBB6796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19" y="374391"/>
            <a:ext cx="4937760" cy="27774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68165E-22C8-01D3-7E10-7C514D895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59" y="3438905"/>
            <a:ext cx="4937759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24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E3E03-2C3E-D280-61D8-5CE2645F7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0E3D5-1078-1CA3-02AC-9701FF356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1" y="446088"/>
            <a:ext cx="6959600" cy="2773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0B9C3-578A-8050-7473-299FB649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3428998"/>
            <a:ext cx="4930259" cy="2773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E92C12-DB97-8B22-1068-479C7D30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1" y="3428999"/>
            <a:ext cx="4930259" cy="27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2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6DD1E1-8BFC-5F4B-3373-B50E9A160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11E6B-D33E-7001-1A5F-7F41A78B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1" y="459728"/>
            <a:ext cx="6045200" cy="2570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1D26B8-BCA0-649B-4133-544B36CA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23" y="3421198"/>
            <a:ext cx="4744719" cy="2668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85684-3133-C345-31FA-C7D73796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840" y="3429000"/>
            <a:ext cx="4781304" cy="26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3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8BE7-2A03-9DC9-A00D-75FB5D36F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E7927-46E2-A66C-0086-68D72D102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317" y="2482532"/>
            <a:ext cx="5487363" cy="322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531AE-CD79-1650-CA75-F9104FEED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870585"/>
            <a:ext cx="5487365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8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85A87-0B6D-C98B-C8FE-5326AE4DC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08C59-D3D8-2236-1035-4885983A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5" y="77404"/>
            <a:ext cx="11903235" cy="66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37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59DA85-FF71-E6A9-5FA4-58E4DAB6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5AB05-2D6B-D9D3-0703-761C56C7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" y="60961"/>
            <a:ext cx="11897360" cy="67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FF490-5D36-4331-80EE-E52C68B73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6B9134-01AF-0B64-1956-2D3B0A01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603" y="374391"/>
            <a:ext cx="4835358" cy="2719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E352-C08C-68BD-88F8-72171342C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" y="3313053"/>
            <a:ext cx="4835358" cy="2719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91D9AB-0F19-3C4B-0D95-CA74EC8F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479" y="3313052"/>
            <a:ext cx="4835358" cy="271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76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3760C-C4E1-AD0E-0960-3E9968F8E7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79B65-378A-C206-F602-2FDFCE9C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488315"/>
            <a:ext cx="9637161" cy="54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4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19AB4-E0B7-09DA-35B6-ED14181190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2ACDD-D157-9BC1-DF16-7DAC75C21B1E}"/>
              </a:ext>
            </a:extLst>
          </p:cNvPr>
          <p:cNvSpPr txBox="1"/>
          <p:nvPr/>
        </p:nvSpPr>
        <p:spPr>
          <a:xfrm>
            <a:off x="838200" y="956285"/>
            <a:ext cx="10566400" cy="3643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		                        </a:t>
            </a:r>
            <a:r>
              <a:rPr lang="en-IN" sz="3600" u="sng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ABSTRACT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“Travelling” the word itself has a very popular fan base. It helps us to explore different places and also explore ourselves. Our idea is to make a platform which helps all the people who are interested in travelling. By this application we can choose our desired place for a vacation or a trip. And this application contains a blog where the customers of our application share their beautiful experiences with others so that others can have a brief note about the facilities. And we can also have Chat Group to maintain interaction between the travellers.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00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55A84-2AF7-A8A5-15CE-3D5917B86C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2ADBE-0996-545C-8152-2B778096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618231"/>
            <a:ext cx="9408160" cy="5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1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B6AB5-9614-D862-FCE6-258DCAFE9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9B902-43B6-1806-49B8-05D367F3EF06}"/>
              </a:ext>
            </a:extLst>
          </p:cNvPr>
          <p:cNvSpPr txBox="1"/>
          <p:nvPr/>
        </p:nvSpPr>
        <p:spPr>
          <a:xfrm>
            <a:off x="833120" y="481967"/>
            <a:ext cx="10988766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u="sng" dirty="0">
                <a:solidFill>
                  <a:srgbClr val="FFFF00"/>
                </a:solidFill>
                <a:effectLst/>
                <a:latin typeface="Söhne"/>
              </a:rPr>
              <a:t>Key Benefits:</a:t>
            </a:r>
          </a:p>
          <a:p>
            <a:pPr algn="l"/>
            <a:endParaRPr lang="en-US" sz="1100" b="0" i="0" u="sng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Convenient access to reliable and relevant travel information.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Community engagement and networking opportunities with fellow travelers.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9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Personalized travel experiences based on individual preferences.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9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Secure authentication and data protection powered by Firebase.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endParaRPr lang="en-IN" sz="2800" u="sng" dirty="0">
              <a:solidFill>
                <a:srgbClr val="FFFF00"/>
              </a:solidFill>
            </a:endParaRPr>
          </a:p>
          <a:p>
            <a:r>
              <a:rPr lang="en-IN" sz="2800" u="sng" dirty="0">
                <a:solidFill>
                  <a:srgbClr val="FFFF00"/>
                </a:solidFill>
              </a:rPr>
              <a:t>CONCLUSION</a:t>
            </a:r>
          </a:p>
          <a:p>
            <a:endParaRPr lang="en-IN" sz="900" u="sng" dirty="0">
              <a:solidFill>
                <a:srgbClr val="FFFF00"/>
              </a:solidFill>
            </a:endParaRPr>
          </a:p>
          <a:p>
            <a:pPr algn="l"/>
            <a:endParaRPr lang="en-US" sz="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Our Travel Guide Website is designed to simplify travel planning and enhance the overall travel experience.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9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With features such as Explore Destinations, Login and Signup, Group Chat, and Blogs, we provide a comprehensive platform for travelers to connect, share, and explore.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IN" sz="1800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7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3DBBD-9FB4-C9B2-2F4E-FF0D28DD97EF}"/>
              </a:ext>
            </a:extLst>
          </p:cNvPr>
          <p:cNvSpPr txBox="1"/>
          <p:nvPr/>
        </p:nvSpPr>
        <p:spPr>
          <a:xfrm>
            <a:off x="793102" y="606490"/>
            <a:ext cx="105715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>
                <a:solidFill>
                  <a:srgbClr val="FFFF00"/>
                </a:solidFill>
              </a:rPr>
              <a:t>OVERVIEW </a:t>
            </a:r>
          </a:p>
          <a:p>
            <a:endParaRPr lang="en-IN" sz="1400" u="sng" dirty="0">
              <a:solidFill>
                <a:srgbClr val="FFFF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Our Travel Guide Website is a one-stop platform for all your travel needs.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Whether you are planning a vacation, seeking destination recommendations, or looking to connect with fellow travelers, our website has got you covered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IN" sz="2400" u="sng" dirty="0">
              <a:solidFill>
                <a:srgbClr val="FFFF00"/>
              </a:solidFill>
            </a:endParaRPr>
          </a:p>
          <a:p>
            <a:endParaRPr lang="en-IN" sz="2400" u="sng" dirty="0">
              <a:solidFill>
                <a:srgbClr val="FFFF00"/>
              </a:solidFill>
            </a:endParaRPr>
          </a:p>
          <a:p>
            <a:r>
              <a:rPr lang="en-IN" sz="3600" u="sng" dirty="0">
                <a:solidFill>
                  <a:srgbClr val="FFFF00"/>
                </a:solidFill>
              </a:rPr>
              <a:t>FEATURES</a:t>
            </a:r>
          </a:p>
          <a:p>
            <a:endParaRPr lang="en-IN" sz="1200" u="sng" dirty="0">
              <a:solidFill>
                <a:srgbClr val="FFFF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Explore Destinations: Discover popular travel destinations based on season and state selection.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Login and Signup: Create an account or log in to access personalized features.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Group Chat: Engage with a community of travelers, join chat rooms, and share experiences.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Blogs: Share your travel stories, upload photos, and connect with like-minded individuals.</a:t>
            </a:r>
          </a:p>
          <a:p>
            <a:endParaRPr lang="en-IN" sz="2000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ED90C-7F5B-64C2-83A4-0AA161130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25694-2D54-22FE-8889-29C01D66EE6A}"/>
              </a:ext>
            </a:extLst>
          </p:cNvPr>
          <p:cNvSpPr txBox="1"/>
          <p:nvPr/>
        </p:nvSpPr>
        <p:spPr>
          <a:xfrm>
            <a:off x="457199" y="628234"/>
            <a:ext cx="1117807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rgbClr val="FFFF00"/>
                </a:solidFill>
              </a:rPr>
              <a:t>AGENDA </a:t>
            </a:r>
          </a:p>
          <a:p>
            <a:endParaRPr lang="en-IN" sz="2000" u="sng" dirty="0">
              <a:solidFill>
                <a:srgbClr val="FFFF00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Problem Statement: Finding a perfect spot, time for Vacation.</a:t>
            </a:r>
          </a:p>
          <a:p>
            <a:pPr algn="l">
              <a:buFont typeface="+mj-lt"/>
              <a:buAutoNum type="arabicPeriod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Solution Overview: Introducing our Travel Guide Website.</a:t>
            </a:r>
          </a:p>
          <a:p>
            <a:pPr algn="l">
              <a:buFont typeface="+mj-lt"/>
              <a:buAutoNum type="arabicPeriod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User Interface: Showcasing the intuitive design and user experience.</a:t>
            </a:r>
          </a:p>
          <a:p>
            <a:pPr algn="l">
              <a:buFont typeface="+mj-lt"/>
              <a:buAutoNum type="arabicPeriod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Explore Destinations: Browsing and discovering destinations based on season and state.</a:t>
            </a:r>
          </a:p>
          <a:p>
            <a:pPr algn="l"/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5.Login and Signup: Secure authentication and user registration process.</a:t>
            </a:r>
          </a:p>
          <a:p>
            <a:pPr algn="l">
              <a:buFont typeface="+mj-lt"/>
              <a:buAutoNum type="arabicPeriod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6.Group Chat: Interacting with a community of travelers.</a:t>
            </a:r>
          </a:p>
          <a:p>
            <a:pPr algn="l">
              <a:buFont typeface="+mj-lt"/>
              <a:buAutoNum type="arabicPeriod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7.Blogs: Sharing travel experiences and insights.</a:t>
            </a:r>
          </a:p>
          <a:p>
            <a:pPr algn="l">
              <a:buFont typeface="+mj-lt"/>
              <a:buAutoNum type="arabicPeriod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8.Admin Dashboard: Optional module for website management.</a:t>
            </a:r>
          </a:p>
          <a:p>
            <a:pPr algn="l">
              <a:buFont typeface="+mj-lt"/>
              <a:buAutoNum type="arabicPeriod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9.Technology Stack: Overview of the technologies used in development.</a:t>
            </a:r>
          </a:p>
          <a:p>
            <a:pPr algn="l">
              <a:buFont typeface="+mj-lt"/>
              <a:buAutoNum type="arabicPeriod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10.Conclusion: Recap of key points and benefits.</a:t>
            </a:r>
          </a:p>
        </p:txBody>
      </p:sp>
    </p:spTree>
    <p:extLst>
      <p:ext uri="{BB962C8B-B14F-4D97-AF65-F5344CB8AC3E}">
        <p14:creationId xmlns:p14="http://schemas.microsoft.com/office/powerpoint/2010/main" val="112789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BA276-9FAB-2B92-A0A4-537E63D5A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0DB2B-667F-5E0A-68A4-618AAA66747C}"/>
              </a:ext>
            </a:extLst>
          </p:cNvPr>
          <p:cNvSpPr txBox="1"/>
          <p:nvPr/>
        </p:nvSpPr>
        <p:spPr>
          <a:xfrm>
            <a:off x="613954" y="242154"/>
            <a:ext cx="11178074" cy="615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rgbClr val="FFFF00"/>
                </a:solidFill>
              </a:rPr>
              <a:t>CHALLENGES FACED BY TRAVELERS </a:t>
            </a:r>
          </a:p>
          <a:p>
            <a:endParaRPr lang="en-IN" sz="900" u="sng" dirty="0">
              <a:solidFill>
                <a:srgbClr val="FFFF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Planning a trip can be exhausting and time-consuming.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Travelers often struggle to find reliable and up-to-date information on destinations, especially during specific seasons.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Connecting with other travelers and seeking personalized recommendations can be challenging.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Information Overload: It's difficult to filter through the noise and find trustworthy information over the Internet.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Seasonal Considerations: Travelers may have specific preferences for certain seasons or weather conditions, but finding suitable destinations can be procrastination.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Lack of Community Interaction: Many travelers value connecting with others to exchange tips, ask questions, and share experiences.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IN" sz="3200" u="sng" dirty="0">
                <a:solidFill>
                  <a:srgbClr val="FFFF00"/>
                </a:solidFill>
              </a:rPr>
              <a:t>OUR SOLUTION</a:t>
            </a:r>
          </a:p>
          <a:p>
            <a:pPr algn="l"/>
            <a:endParaRPr lang="en-IN" sz="1000" u="sng" dirty="0">
              <a:solidFill>
                <a:srgbClr val="FFFF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The Travel Guide Website aims to address these challenges by providing a user-friendly platform that destination recommendations, community engagement, and personalized travel experience</a:t>
            </a:r>
            <a:endParaRPr lang="en-IN" sz="2000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32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8F1BFE-252A-C993-6FC8-ABDDD310A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DBECE-5110-F9D4-460B-C6433DB5CB9B}"/>
              </a:ext>
            </a:extLst>
          </p:cNvPr>
          <p:cNvSpPr txBox="1"/>
          <p:nvPr/>
        </p:nvSpPr>
        <p:spPr>
          <a:xfrm>
            <a:off x="599440" y="251207"/>
            <a:ext cx="1100628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rgbClr val="FFFF00"/>
                </a:solidFill>
              </a:rPr>
              <a:t>KEY FEATURES </a:t>
            </a:r>
          </a:p>
          <a:p>
            <a:endParaRPr lang="en-IN" sz="1200" u="sng" dirty="0">
              <a:solidFill>
                <a:srgbClr val="FFFF00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Explore Destinations:</a:t>
            </a:r>
          </a:p>
          <a:p>
            <a:pPr algn="l">
              <a:buFont typeface="+mj-lt"/>
              <a:buAutoNum type="arabicPeriod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Discover popular destinations based on season and state selection.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Get detailed information about attractions, activities, and local recommendations.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Login and Signup:</a:t>
            </a:r>
          </a:p>
          <a:p>
            <a:pPr algn="l">
              <a:buFont typeface="+mj-lt"/>
              <a:buAutoNum type="arabicPeriod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Create a personal account to access personalized features.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Enjoy a seamless login process and secure authentication powered by Firebase.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Group Chat:</a:t>
            </a:r>
          </a:p>
          <a:p>
            <a:pPr algn="l">
              <a:buFont typeface="+mj-lt"/>
              <a:buAutoNum type="arabicPeriod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Engage with a community of travelers through group chat functionality.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Join chat rooms, share experiences, and seek travel advice from fellow enthusiasts.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4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.Blogs:</a:t>
            </a:r>
          </a:p>
          <a:p>
            <a:pPr algn="l"/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        1.Share your travel stories, insights, and recommendations with the community.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        2.Upload photos, provide tips, and inspire others with your experiences.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IN" sz="1800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1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08712-F57D-ABDC-171A-96CD1AAD9D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96956-AB97-FCC0-F30A-EFE4A63D313B}"/>
              </a:ext>
            </a:extLst>
          </p:cNvPr>
          <p:cNvSpPr txBox="1"/>
          <p:nvPr/>
        </p:nvSpPr>
        <p:spPr>
          <a:xfrm>
            <a:off x="497840" y="660400"/>
            <a:ext cx="12500946" cy="518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0" i="0" u="sng" dirty="0">
                <a:solidFill>
                  <a:srgbClr val="FFFF00"/>
                </a:solidFill>
                <a:effectLst/>
                <a:latin typeface="Söhne"/>
              </a:rPr>
              <a:t>Our Technology Stack:</a:t>
            </a:r>
          </a:p>
          <a:p>
            <a:pPr algn="l"/>
            <a:endParaRPr lang="en-IN" sz="1200" b="0" i="0" u="sng" dirty="0">
              <a:solidFill>
                <a:srgbClr val="FFFF00"/>
              </a:solidFill>
              <a:effectLst/>
              <a:latin typeface="Söhne"/>
            </a:endParaRPr>
          </a:p>
          <a:p>
            <a:pPr algn="l"/>
            <a:r>
              <a:rPr lang="en-IN" sz="2400" b="1" i="0" u="sng" dirty="0">
                <a:solidFill>
                  <a:srgbClr val="D1D5DB"/>
                </a:solidFill>
                <a:effectLst/>
                <a:latin typeface="Söhne"/>
              </a:rPr>
              <a:t>Front-End:</a:t>
            </a:r>
          </a:p>
          <a:p>
            <a:pPr algn="l"/>
            <a:endParaRPr lang="en-IN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D1D5DB"/>
                </a:solidFill>
                <a:effectLst/>
                <a:latin typeface="Söhne"/>
              </a:rPr>
              <a:t>HTML5, CSS3, JavaScript, Bootstrap: Building the user interface and implementing interactive</a:t>
            </a:r>
          </a:p>
          <a:p>
            <a:pPr algn="l"/>
            <a:r>
              <a:rPr lang="en-IN" sz="2000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IN" sz="2000" b="0" i="0" dirty="0">
                <a:solidFill>
                  <a:srgbClr val="D1D5DB"/>
                </a:solidFill>
                <a:effectLst/>
                <a:latin typeface="Söhne"/>
              </a:rPr>
              <a:t>elements</a:t>
            </a:r>
            <a:r>
              <a:rPr lang="en-IN" sz="2000" dirty="0">
                <a:solidFill>
                  <a:srgbClr val="D1D5DB"/>
                </a:solidFill>
                <a:latin typeface="Söhne"/>
              </a:rPr>
              <a:t>,</a:t>
            </a:r>
            <a:r>
              <a:rPr lang="en-IN" sz="2000" b="0" i="0" dirty="0">
                <a:solidFill>
                  <a:srgbClr val="D1D5DB"/>
                </a:solidFill>
                <a:effectLst/>
                <a:latin typeface="Söhne"/>
              </a:rPr>
              <a:t> Developing a responsive and dynamic front-end framework.</a:t>
            </a:r>
          </a:p>
          <a:p>
            <a:pPr algn="l"/>
            <a:endParaRPr lang="en-IN" sz="9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D1D5DB"/>
                </a:solidFill>
                <a:effectLst/>
                <a:latin typeface="Söhne"/>
              </a:rPr>
              <a:t>Material-UI: Utilizing a modern UI component library for consistent and visually appealing designs.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IN" sz="2400" b="1" i="0" u="sng" dirty="0">
                <a:solidFill>
                  <a:srgbClr val="D1D5DB"/>
                </a:solidFill>
                <a:effectLst/>
                <a:latin typeface="Söhne"/>
              </a:rPr>
              <a:t>Back-End:</a:t>
            </a:r>
          </a:p>
          <a:p>
            <a:pPr algn="l"/>
            <a:endParaRPr lang="en-IN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D1D5DB"/>
                </a:solidFill>
                <a:effectLst/>
                <a:latin typeface="Söhne"/>
              </a:rPr>
              <a:t>Firebase: Handling authentication, real-time database, and storage functionalities.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400" b="1" i="0" u="sng" dirty="0">
                <a:solidFill>
                  <a:srgbClr val="D1D5DB"/>
                </a:solidFill>
                <a:effectLst/>
                <a:latin typeface="Söhne"/>
              </a:rPr>
              <a:t>Database:</a:t>
            </a:r>
          </a:p>
          <a:p>
            <a:pPr algn="l"/>
            <a:endParaRPr lang="en-US" sz="9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Firebase Realtime Database: Storing and retrieving data in real-time.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9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Firebase Storage: Managing file storage for user-generated content.</a:t>
            </a:r>
          </a:p>
          <a:p>
            <a:pPr algn="l"/>
            <a:endParaRPr lang="en-IN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34108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25AFF-A068-1417-2875-216CE8DBE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3B40C-967F-52B5-AF63-3D10E766B318}"/>
              </a:ext>
            </a:extLst>
          </p:cNvPr>
          <p:cNvSpPr txBox="1"/>
          <p:nvPr/>
        </p:nvSpPr>
        <p:spPr>
          <a:xfrm>
            <a:off x="508001" y="619760"/>
            <a:ext cx="10533756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>
                <a:solidFill>
                  <a:srgbClr val="FFFF00"/>
                </a:solidFill>
              </a:rPr>
              <a:t>Next Steps:</a:t>
            </a:r>
          </a:p>
          <a:p>
            <a:endParaRPr lang="en-IN" sz="1000" u="sng" dirty="0">
              <a:solidFill>
                <a:srgbClr val="FFFF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Continuous Improvement: We strive to enhance the website based on user feedback and evolving travel trends.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User Engagement: Encourage users to actively participate, contribute, and share their travel experiences.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Expansion and Partnerships: Explore opportunities to collaborate with travel industry partners to provide additional value to our users.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IN" sz="2800" u="sng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BCEA1-4501-F3D8-8733-8143F53FC22E}"/>
              </a:ext>
            </a:extLst>
          </p:cNvPr>
          <p:cNvSpPr txBox="1"/>
          <p:nvPr/>
        </p:nvSpPr>
        <p:spPr>
          <a:xfrm>
            <a:off x="600801" y="3800361"/>
            <a:ext cx="9701439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50" b="0" i="0" u="sng" dirty="0">
              <a:solidFill>
                <a:srgbClr val="FFFF00"/>
              </a:solidFill>
              <a:effectLst/>
              <a:latin typeface="Söhne"/>
            </a:endParaRPr>
          </a:p>
          <a:p>
            <a:pPr algn="l"/>
            <a:r>
              <a:rPr lang="en-US" sz="2800" b="0" i="0" u="sng" dirty="0">
                <a:solidFill>
                  <a:srgbClr val="FFFF00"/>
                </a:solidFill>
                <a:effectLst/>
                <a:latin typeface="Söhne"/>
              </a:rPr>
              <a:t>Benefits for Travelers:</a:t>
            </a:r>
          </a:p>
          <a:p>
            <a:pPr algn="l"/>
            <a:endParaRPr lang="en-US" sz="1100" b="0" i="0" u="sng" dirty="0">
              <a:solidFill>
                <a:srgbClr val="FFFF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Convenient access to reliable and relevant travel information.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Connect and interact with like-minded travelers.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9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Gain inspiration from real-life travel stories and experiences.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Personalize your travel preferences and create a tailored travel profile.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002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3D8CFC-7240-CBF4-D068-7B8E064409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CFF1C-77CA-65CC-F4A9-E1700DA6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17" y="879475"/>
            <a:ext cx="8389123" cy="509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5F2F4-83E3-6344-9C52-19D79D5D7BE3}"/>
              </a:ext>
            </a:extLst>
          </p:cNvPr>
          <p:cNvSpPr txBox="1"/>
          <p:nvPr/>
        </p:nvSpPr>
        <p:spPr>
          <a:xfrm>
            <a:off x="279400" y="35625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Use Case  diagram </a:t>
            </a:r>
            <a:r>
              <a:rPr lang="en-IN" dirty="0">
                <a:solidFill>
                  <a:srgbClr val="FFFF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59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587</TotalTime>
  <Words>925</Words>
  <Application>Microsoft Office PowerPoint</Application>
  <PresentationFormat>Widescreen</PresentationFormat>
  <Paragraphs>167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Franklin Gothic Book</vt:lpstr>
      <vt:lpstr>Gill Sans MT</vt:lpstr>
      <vt:lpstr>Harrington</vt:lpstr>
      <vt:lpstr>Söhne</vt:lpstr>
      <vt:lpstr>Office Theme</vt:lpstr>
      <vt:lpstr>VACILANDO           -A Travelling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Prathyusha Nimmagadda</dc:creator>
  <cp:lastModifiedBy>Manasa Neelapala</cp:lastModifiedBy>
  <cp:revision>3</cp:revision>
  <dcterms:created xsi:type="dcterms:W3CDTF">2023-06-29T09:18:01Z</dcterms:created>
  <dcterms:modified xsi:type="dcterms:W3CDTF">2023-06-30T02:35:38Z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